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341" r:id="rId2"/>
    <p:sldId id="397" r:id="rId3"/>
    <p:sldId id="396" r:id="rId4"/>
    <p:sldId id="383" r:id="rId5"/>
    <p:sldId id="384" r:id="rId6"/>
    <p:sldId id="386" r:id="rId7"/>
    <p:sldId id="388" r:id="rId8"/>
    <p:sldId id="389" r:id="rId9"/>
    <p:sldId id="355" r:id="rId10"/>
    <p:sldId id="390" r:id="rId11"/>
    <p:sldId id="392" r:id="rId12"/>
    <p:sldId id="350" r:id="rId13"/>
    <p:sldId id="391" r:id="rId14"/>
    <p:sldId id="347" r:id="rId15"/>
    <p:sldId id="348" r:id="rId16"/>
    <p:sldId id="351" r:id="rId17"/>
    <p:sldId id="394" r:id="rId18"/>
    <p:sldId id="352" r:id="rId19"/>
    <p:sldId id="353" r:id="rId20"/>
    <p:sldId id="354" r:id="rId2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211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0E250E-9805-49E4-AFA2-402C6B5476BC}" type="datetimeFigureOut">
              <a:rPr lang="en-US" smtClean="0"/>
              <a:t>1/17/2014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12E6D6-7730-4DB9-A094-06B74AEFCE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4403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5515" indent="-225515"/>
            <a:r>
              <a:rPr lang="en-US" altLang="en-US"/>
              <a:t>Put all in one country, would create a “nation of immigrants” which would be the world’s 6th largest country, with population greater than the size of Japan.</a:t>
            </a:r>
          </a:p>
          <a:p>
            <a:pPr marL="225515" indent="-225515"/>
            <a:r>
              <a:rPr lang="en-US" altLang="en-US"/>
              <a:t>Seems like a lot</a:t>
            </a:r>
          </a:p>
          <a:p>
            <a:pPr marL="225515" indent="-225515">
              <a:buFontTx/>
              <a:buChar char="•"/>
            </a:pPr>
            <a:endParaRPr lang="en-US" altLang="en-US"/>
          </a:p>
          <a:p>
            <a:pPr marL="225515" indent="-225515"/>
            <a:r>
              <a:rPr lang="en-US" altLang="en-US"/>
              <a:t>Lead in to next slide:</a:t>
            </a:r>
          </a:p>
          <a:p>
            <a:pPr marL="225515" indent="-225515"/>
            <a:r>
              <a:rPr lang="en-US" altLang="en-US"/>
              <a:t>Look at it another way.  </a:t>
            </a:r>
            <a:r>
              <a:rPr lang="en-US" altLang="en-US" b="1"/>
              <a:t>Next Slide: World Migration Propensities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A3B857-D7B5-4CC4-8575-6D4E8D658B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13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E653F1-1B19-4133-96C7-08B468EC1E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844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6D8BCC-43E6-454C-A530-9CC6A0117F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3153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556FA9-D766-4803-9423-772DFEB036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889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534BF0-6D7F-441D-BD24-8E6087D990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191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6D1EEF-D208-4E90-BF9D-D3074D41E7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455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FCA588-88BA-4CE2-8940-14BDCF0D94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3186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5071B4-A24E-4F54-83E1-30D813FB04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897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655B85-E531-4894-8061-F5CB1433A4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776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21DD73-147C-4770-AF3F-BE347F2919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4028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2CB7EF-DCAE-40F3-983E-A93B3F17A6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6187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301F29-782A-4A01-9CF9-DB811E5DAF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6987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89197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4E660B5-4D9D-486B-8AC5-CE468F2106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Chapter </a:t>
            </a:r>
            <a:r>
              <a:rPr lang="en-US" smtClean="0"/>
              <a:t>11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What Works and What Doesn’t (Part 3, Identification)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5408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Reflection Problem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/>
          <a:lstStyle/>
          <a:p>
            <a:r>
              <a:rPr lang="en-US" sz="2800" dirty="0" smtClean="0"/>
              <a:t>The treatment and the outcome you want to measure  move together</a:t>
            </a:r>
          </a:p>
          <a:p>
            <a:pPr lvl="1"/>
            <a:r>
              <a:rPr lang="en-US" sz="2400" dirty="0" smtClean="0"/>
              <a:t>E.g., the people who get the treatment are more likely to have a better outcome even without the treatment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US" sz="2400" dirty="0" smtClean="0"/>
              <a:t>No problem if treatment is random, but usually true randomization is not possible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2800" dirty="0" smtClean="0"/>
              <a:t>Like a Hall of Mirrors: How can you separate the bad guy (the treatment) from his reflections (the outcome?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2800" dirty="0" smtClean="0"/>
              <a:t>Some pistachio nuts could help…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2800" dirty="0" smtClean="0"/>
              <a:t>They are an “instrument”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597832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90600"/>
            <a:ext cx="7772400" cy="1143000"/>
          </a:xfrm>
          <a:noFill/>
          <a:ln/>
        </p:spPr>
        <p:txBody>
          <a:bodyPr/>
          <a:lstStyle/>
          <a:p>
            <a:r>
              <a:rPr lang="en-US" altLang="en-US" sz="3200" dirty="0"/>
              <a:t>A Nation of Immigrants</a:t>
            </a:r>
          </a:p>
        </p:txBody>
      </p:sp>
      <p:graphicFrame>
        <p:nvGraphicFramePr>
          <p:cNvPr id="91139" name="Object 3">
            <a:hlinkClick r:id="" action="ppaction://ole?verb=0"/>
          </p:cNvPr>
          <p:cNvGraphicFramePr>
            <a:graphicFrameLocks/>
          </p:cNvGraphicFramePr>
          <p:nvPr/>
        </p:nvGraphicFramePr>
        <p:xfrm>
          <a:off x="304800" y="1600200"/>
          <a:ext cx="8516938" cy="401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1" name="Chart" r:id="rId4" imgW="8515485" imgH="4009935" progId="MSGraph.Chart.8">
                  <p:embed followColorScheme="full"/>
                </p:oleObj>
              </mc:Choice>
              <mc:Fallback>
                <p:oleObj name="Chart" r:id="rId4" imgW="8515485" imgH="4009935" progId="MSGraph.Chart.8">
                  <p:embed followColorScheme="full"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" y="1600200"/>
                        <a:ext cx="8516938" cy="401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1140" name="Rectangle 4"/>
          <p:cNvSpPr>
            <a:spLocks noChangeArrowheads="1"/>
          </p:cNvSpPr>
          <p:nvPr/>
        </p:nvSpPr>
        <p:spPr bwMode="auto">
          <a:xfrm>
            <a:off x="7000875" y="6234113"/>
            <a:ext cx="2143125" cy="305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400" dirty="0"/>
              <a:t>Source: World </a:t>
            </a:r>
            <a:r>
              <a:rPr lang="en-US" altLang="en-US" sz="1400" dirty="0" smtClean="0"/>
              <a:t>Bank</a:t>
            </a:r>
            <a:endParaRPr lang="en-US" altLang="en-US" sz="1400" dirty="0"/>
          </a:p>
        </p:txBody>
      </p:sp>
      <p:sp>
        <p:nvSpPr>
          <p:cNvPr id="91141" name="Oval 5"/>
          <p:cNvSpPr>
            <a:spLocks noChangeArrowheads="1"/>
          </p:cNvSpPr>
          <p:nvPr/>
        </p:nvSpPr>
        <p:spPr bwMode="auto">
          <a:xfrm>
            <a:off x="3543300" y="4043363"/>
            <a:ext cx="914400" cy="1600200"/>
          </a:xfrm>
          <a:prstGeom prst="ellipse">
            <a:avLst/>
          </a:prstGeom>
          <a:noFill/>
          <a:ln w="127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457200" y="13381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kern="0" smtClean="0"/>
              <a:t>When There Is No Experiment</a:t>
            </a:r>
            <a:endParaRPr lang="en-US" kern="0" dirty="0"/>
          </a:p>
        </p:txBody>
      </p:sp>
    </p:spTree>
    <p:extLst>
      <p:ext uri="{BB962C8B-B14F-4D97-AF65-F5344CB8AC3E}">
        <p14:creationId xmlns:p14="http://schemas.microsoft.com/office/powerpoint/2010/main" val="71018860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 Migration and Remittances Promote Development?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800600"/>
          </a:xfrm>
        </p:spPr>
        <p:txBody>
          <a:bodyPr/>
          <a:lstStyle/>
          <a:p>
            <a:r>
              <a:rPr lang="en-US" dirty="0" smtClean="0"/>
              <a:t>Big selection problem here</a:t>
            </a:r>
          </a:p>
          <a:p>
            <a:pPr lvl="1"/>
            <a:r>
              <a:rPr lang="en-US" dirty="0" smtClean="0"/>
              <a:t>The less control people have over whether get the treatment, the better, but…</a:t>
            </a:r>
          </a:p>
          <a:p>
            <a:pPr lvl="1"/>
            <a:r>
              <a:rPr lang="en-US" dirty="0" smtClean="0"/>
              <a:t>People choose whether or not to migrate</a:t>
            </a:r>
          </a:p>
          <a:p>
            <a:r>
              <a:rPr lang="en-US" dirty="0"/>
              <a:t>Dean Yang came up with what might be the next best </a:t>
            </a:r>
            <a:r>
              <a:rPr lang="en-US" dirty="0" smtClean="0"/>
              <a:t>thing… </a:t>
            </a:r>
          </a:p>
          <a:p>
            <a:pPr lvl="1"/>
            <a:r>
              <a:rPr lang="en-US" dirty="0" smtClean="0"/>
              <a:t>Studied impacts of migration in the Philippines</a:t>
            </a:r>
          </a:p>
          <a:p>
            <a:r>
              <a:rPr lang="en-US" dirty="0" smtClean="0"/>
              <a:t>His instrument came from the Asian financial crisis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9040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How to Get an Instrument for Remittances from an Economic Crisis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525963"/>
          </a:xfrm>
        </p:spPr>
        <p:txBody>
          <a:bodyPr/>
          <a:lstStyle/>
          <a:p>
            <a:r>
              <a:rPr lang="en-US" sz="2800" dirty="0" smtClean="0"/>
              <a:t>When the crisis hit in </a:t>
            </a:r>
            <a:r>
              <a:rPr lang="en-US" sz="2800" dirty="0"/>
              <a:t>1997, Philippine households had migrants in many different Asian </a:t>
            </a:r>
            <a:r>
              <a:rPr lang="en-US" sz="2800" dirty="0" smtClean="0"/>
              <a:t>countries</a:t>
            </a:r>
          </a:p>
          <a:p>
            <a:pPr lvl="1"/>
            <a:r>
              <a:rPr lang="en-US" sz="2400" dirty="0" smtClean="0"/>
              <a:t>Many households </a:t>
            </a:r>
            <a:r>
              <a:rPr lang="en-US" sz="2400" dirty="0"/>
              <a:t>had migrants in more than one </a:t>
            </a:r>
            <a:r>
              <a:rPr lang="en-US" sz="2400" dirty="0" smtClean="0"/>
              <a:t>country</a:t>
            </a:r>
          </a:p>
          <a:p>
            <a:r>
              <a:rPr lang="en-US" sz="2800" dirty="0"/>
              <a:t>The Philippine peso devaluated more against some Asian countries than others</a:t>
            </a:r>
          </a:p>
          <a:p>
            <a:pPr lvl="1"/>
            <a:r>
              <a:rPr lang="en-US" sz="2000" dirty="0"/>
              <a:t>When the peso devalues, the value of remittances in pesos increases	</a:t>
            </a:r>
          </a:p>
          <a:p>
            <a:pPr lvl="1"/>
            <a:r>
              <a:rPr lang="en-US" sz="2000" dirty="0"/>
              <a:t>For example, each Hong Kong dollar a migrant sent home turned into more Philippine pesos than before the crisis. 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111127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Almost As Good As Random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8610600" cy="4525963"/>
          </a:xfrm>
        </p:spPr>
        <p:txBody>
          <a:bodyPr/>
          <a:lstStyle/>
          <a:p>
            <a:r>
              <a:rPr lang="en-US" dirty="0"/>
              <a:t>The impact on </a:t>
            </a:r>
            <a:r>
              <a:rPr lang="en-US" dirty="0" smtClean="0"/>
              <a:t>each household’s </a:t>
            </a:r>
            <a:r>
              <a:rPr lang="en-US" dirty="0"/>
              <a:t>remittances depended on where its migrants happened to be </a:t>
            </a:r>
            <a:r>
              <a:rPr lang="en-US" dirty="0" smtClean="0"/>
              <a:t>when the crisis hit</a:t>
            </a:r>
          </a:p>
          <a:p>
            <a:pPr lvl="1"/>
            <a:r>
              <a:rPr lang="en-US" dirty="0"/>
              <a:t>The more the peso devalued </a:t>
            </a:r>
            <a:r>
              <a:rPr lang="en-US" dirty="0" smtClean="0"/>
              <a:t>against the country where </a:t>
            </a:r>
            <a:r>
              <a:rPr lang="en-US" dirty="0"/>
              <a:t>your migrants </a:t>
            </a:r>
            <a:r>
              <a:rPr lang="en-US" dirty="0" smtClean="0"/>
              <a:t>were</a:t>
            </a:r>
            <a:r>
              <a:rPr lang="en-US" dirty="0"/>
              <a:t>, the bigger the increase in remittances </a:t>
            </a:r>
            <a:endParaRPr lang="en-US" dirty="0" smtClean="0"/>
          </a:p>
          <a:p>
            <a:r>
              <a:rPr lang="en-US" dirty="0"/>
              <a:t>Nobody expected the crisis to </a:t>
            </a:r>
            <a:r>
              <a:rPr lang="en-US" dirty="0" smtClean="0"/>
              <a:t>happen </a:t>
            </a:r>
          </a:p>
          <a:p>
            <a:r>
              <a:rPr lang="en-US" dirty="0" smtClean="0"/>
              <a:t>That</a:t>
            </a:r>
            <a:r>
              <a:rPr lang="en-US" dirty="0"/>
              <a:t>, Dean argued, makes the changes in remittances almost as good as </a:t>
            </a:r>
            <a:r>
              <a:rPr lang="en-US" dirty="0" smtClean="0"/>
              <a:t>random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8003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 smtClean="0"/>
              <a:t>Dean Yang:  Asian Financial Crisis as “Natural Experiment”</a:t>
            </a:r>
          </a:p>
        </p:txBody>
      </p:sp>
      <p:pic>
        <p:nvPicPr>
          <p:cNvPr id="81923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09688" y="1600200"/>
            <a:ext cx="6524625" cy="4525963"/>
          </a:xfrm>
          <a:noFill/>
        </p:spPr>
      </p:pic>
    </p:spTree>
    <p:extLst>
      <p:ext uri="{BB962C8B-B14F-4D97-AF65-F5344CB8AC3E}">
        <p14:creationId xmlns:p14="http://schemas.microsoft.com/office/powerpoint/2010/main" val="4140307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Title 1"/>
          <p:cNvSpPr>
            <a:spLocks noGrp="1"/>
          </p:cNvSpPr>
          <p:nvPr>
            <p:ph type="title"/>
          </p:nvPr>
        </p:nvSpPr>
        <p:spPr>
          <a:xfrm>
            <a:off x="457200" y="-4534"/>
            <a:ext cx="8229600" cy="1143000"/>
          </a:xfrm>
        </p:spPr>
        <p:txBody>
          <a:bodyPr/>
          <a:lstStyle/>
          <a:p>
            <a:r>
              <a:rPr lang="en-US" altLang="en-US" dirty="0" smtClean="0"/>
              <a:t>How Exchange Rate Shocks Affected Philippine Households </a:t>
            </a:r>
          </a:p>
        </p:txBody>
      </p:sp>
      <p:pic>
        <p:nvPicPr>
          <p:cNvPr id="8397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894" y="1219200"/>
            <a:ext cx="4645645" cy="563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 flipH="1" flipV="1">
            <a:off x="6019800" y="5562600"/>
            <a:ext cx="881739" cy="30480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973" name="TextBox 5"/>
          <p:cNvSpPr txBox="1">
            <a:spLocks noChangeArrowheads="1"/>
          </p:cNvSpPr>
          <p:nvPr/>
        </p:nvSpPr>
        <p:spPr bwMode="auto">
          <a:xfrm>
            <a:off x="6901539" y="5504489"/>
            <a:ext cx="2090061" cy="830997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200" dirty="0" smtClean="0"/>
              <a:t>Model (2) Includes Controls for rural/urban and household characteristics before the crisis</a:t>
            </a:r>
            <a:endParaRPr lang="en-US" altLang="en-US" sz="1200" dirty="0"/>
          </a:p>
        </p:txBody>
      </p:sp>
      <p:sp>
        <p:nvSpPr>
          <p:cNvPr id="6" name="Oval 5"/>
          <p:cNvSpPr/>
          <p:nvPr/>
        </p:nvSpPr>
        <p:spPr>
          <a:xfrm rot="5400000">
            <a:off x="2837656" y="3669507"/>
            <a:ext cx="5368925" cy="96361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6890652" y="1905000"/>
            <a:ext cx="1948547" cy="461665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200" dirty="0" smtClean="0"/>
              <a:t>Asterisks mean impact is statistically significant</a:t>
            </a:r>
            <a:endParaRPr lang="en-US" altLang="en-US" sz="1200" dirty="0"/>
          </a:p>
        </p:txBody>
      </p:sp>
      <p:cxnSp>
        <p:nvCxnSpPr>
          <p:cNvPr id="8" name="Straight Arrow Connector 7"/>
          <p:cNvCxnSpPr>
            <a:stCxn id="7" idx="1"/>
          </p:cNvCxnSpPr>
          <p:nvPr/>
        </p:nvCxnSpPr>
        <p:spPr>
          <a:xfrm flipH="1" flipV="1">
            <a:off x="5867402" y="2085628"/>
            <a:ext cx="1023250" cy="50205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 rot="5400000">
            <a:off x="5396589" y="1769582"/>
            <a:ext cx="299370" cy="566777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Oval 11"/>
          <p:cNvSpPr/>
          <p:nvPr/>
        </p:nvSpPr>
        <p:spPr>
          <a:xfrm rot="5400000">
            <a:off x="5369378" y="2424441"/>
            <a:ext cx="299370" cy="566777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Oval 12"/>
          <p:cNvSpPr/>
          <p:nvPr/>
        </p:nvSpPr>
        <p:spPr>
          <a:xfrm rot="5400000">
            <a:off x="5369377" y="3975671"/>
            <a:ext cx="299370" cy="566777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al 13"/>
          <p:cNvSpPr/>
          <p:nvPr/>
        </p:nvSpPr>
        <p:spPr>
          <a:xfrm rot="5400000">
            <a:off x="5369376" y="5508716"/>
            <a:ext cx="299370" cy="566777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3070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When There Is No Experiment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3916363"/>
          </a:xfrm>
        </p:spPr>
        <p:txBody>
          <a:bodyPr/>
          <a:lstStyle/>
          <a:p>
            <a:pPr marL="0" indent="0" algn="ctr">
              <a:buNone/>
            </a:pPr>
            <a:r>
              <a:rPr lang="en-US" sz="7200" dirty="0" smtClean="0"/>
              <a:t>Witch Killing in Tanzania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3083644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Witch Killing in Rural Tanzania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724400"/>
          </a:xfrm>
        </p:spPr>
        <p:txBody>
          <a:bodyPr/>
          <a:lstStyle/>
          <a:p>
            <a:r>
              <a:rPr lang="en-US" b="1" i="1" dirty="0" smtClean="0"/>
              <a:t>Witchcraft is </a:t>
            </a:r>
            <a:r>
              <a:rPr lang="en-US" b="1" i="1" dirty="0"/>
              <a:t>a </a:t>
            </a:r>
            <a:r>
              <a:rPr lang="en-US" b="1" i="1" dirty="0" smtClean="0"/>
              <a:t>tangible reality </a:t>
            </a:r>
            <a:r>
              <a:rPr lang="en-US" b="1" i="1" dirty="0"/>
              <a:t>for many Tanzanians and witches are considered criminals just as dangerous as ordinary thieves and </a:t>
            </a:r>
            <a:r>
              <a:rPr lang="en-US" b="1" i="1" dirty="0" smtClean="0"/>
              <a:t>murderers</a:t>
            </a:r>
          </a:p>
          <a:p>
            <a:pPr marL="0" indent="0" algn="r">
              <a:buNone/>
            </a:pPr>
            <a:r>
              <a:rPr lang="en-US" sz="2000" b="1" dirty="0"/>
              <a:t>Edward Miguel </a:t>
            </a:r>
          </a:p>
          <a:p>
            <a:pPr lvl="1"/>
            <a:r>
              <a:rPr lang="en-US" b="1" dirty="0" smtClean="0"/>
              <a:t>"</a:t>
            </a:r>
            <a:r>
              <a:rPr lang="en-US" b="1" dirty="0"/>
              <a:t>In the </a:t>
            </a:r>
            <a:r>
              <a:rPr lang="en-US" b="1" dirty="0" err="1"/>
              <a:t>Sukuma</a:t>
            </a:r>
            <a:r>
              <a:rPr lang="en-US" b="1" dirty="0"/>
              <a:t> community, if you kill a witch it is not really considered a crime. It's like you are doing something for the </a:t>
            </a:r>
            <a:r>
              <a:rPr lang="en-US" b="1" dirty="0" smtClean="0"/>
              <a:t>community“</a:t>
            </a:r>
          </a:p>
          <a:p>
            <a:pPr marL="457200" lvl="1" indent="0" algn="r">
              <a:buNone/>
            </a:pPr>
            <a:r>
              <a:rPr lang="en-US" sz="2000" b="1" dirty="0" smtClean="0"/>
              <a:t>BBC News</a:t>
            </a:r>
            <a:r>
              <a:rPr lang="en-US" b="1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702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5778"/>
            <a:ext cx="8229600" cy="1858962"/>
          </a:xfrm>
        </p:spPr>
        <p:txBody>
          <a:bodyPr/>
          <a:lstStyle/>
          <a:p>
            <a:r>
              <a:rPr lang="en-US" altLang="en-US" dirty="0"/>
              <a:t>Average of 0.2 Witch Killings/village/year in the W. Tanzanian Region Ted Studied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32037"/>
            <a:ext cx="8229600" cy="4525963"/>
          </a:xfrm>
        </p:spPr>
        <p:txBody>
          <a:bodyPr/>
          <a:lstStyle/>
          <a:p>
            <a:r>
              <a:rPr lang="en-US" dirty="0"/>
              <a:t>Mostly older women</a:t>
            </a:r>
          </a:p>
          <a:p>
            <a:r>
              <a:rPr lang="en-US" dirty="0" smtClean="0"/>
              <a:t>Mostly </a:t>
            </a:r>
            <a:r>
              <a:rPr lang="en-US" dirty="0"/>
              <a:t>by relatives</a:t>
            </a:r>
          </a:p>
          <a:p>
            <a:r>
              <a:rPr lang="en-US" dirty="0" smtClean="0"/>
              <a:t>Almost </a:t>
            </a:r>
            <a:r>
              <a:rPr lang="en-US" dirty="0"/>
              <a:t>never prosecuted</a:t>
            </a:r>
          </a:p>
          <a:p>
            <a:r>
              <a:rPr lang="en-US" dirty="0" smtClean="0"/>
              <a:t>Mostly </a:t>
            </a:r>
            <a:r>
              <a:rPr lang="en-US" dirty="0"/>
              <a:t>in pre-harvest </a:t>
            </a:r>
            <a:r>
              <a:rPr lang="en-US" dirty="0" smtClean="0"/>
              <a:t>period</a:t>
            </a:r>
          </a:p>
          <a:p>
            <a:pPr lvl="1"/>
            <a:r>
              <a:rPr lang="en-US" dirty="0" smtClean="0"/>
              <a:t>Food stores lowest</a:t>
            </a:r>
          </a:p>
          <a:p>
            <a:pPr lvl="1"/>
            <a:r>
              <a:rPr lang="en-US" dirty="0" smtClean="0"/>
              <a:t>Next harvest known</a:t>
            </a:r>
          </a:p>
          <a:p>
            <a:pPr lvl="1"/>
            <a:r>
              <a:rPr lang="en-US" dirty="0" smtClean="0"/>
              <a:t>Harvesting takes a lot of energy =&gt; food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455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54434"/>
            <a:ext cx="8229600" cy="1143000"/>
          </a:xfrm>
        </p:spPr>
        <p:txBody>
          <a:bodyPr/>
          <a:lstStyle/>
          <a:p>
            <a:r>
              <a:rPr lang="en-US" dirty="0" smtClean="0"/>
              <a:t>Economic Hypotheses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066800"/>
            <a:ext cx="8229600" cy="5715000"/>
          </a:xfrm>
        </p:spPr>
        <p:txBody>
          <a:bodyPr/>
          <a:lstStyle/>
          <a:p>
            <a:r>
              <a:rPr lang="en-US" sz="2800" b="1" i="1" dirty="0" smtClean="0"/>
              <a:t>Income Shock Theory (IST)</a:t>
            </a:r>
          </a:p>
          <a:p>
            <a:pPr lvl="1"/>
            <a:r>
              <a:rPr lang="en-US" sz="2400" dirty="0" smtClean="0"/>
              <a:t>Big </a:t>
            </a:r>
            <a:r>
              <a:rPr lang="en-US" sz="2400" dirty="0"/>
              <a:t>negative income shocks associated with extreme weather are the driving force behind witch </a:t>
            </a:r>
            <a:r>
              <a:rPr lang="en-US" sz="2400" dirty="0" smtClean="0"/>
              <a:t>killings</a:t>
            </a:r>
          </a:p>
          <a:p>
            <a:pPr lvl="1"/>
            <a:r>
              <a:rPr lang="en-US" sz="2400" dirty="0" smtClean="0"/>
              <a:t>Extreme </a:t>
            </a:r>
            <a:r>
              <a:rPr lang="en-US" sz="2400" dirty="0"/>
              <a:t>rainfall and disease epidemics are both shocks that "witches" can control according to the ethnographic literature on </a:t>
            </a:r>
            <a:r>
              <a:rPr lang="en-US" sz="2400" dirty="0" smtClean="0"/>
              <a:t>Tanzania</a:t>
            </a:r>
          </a:p>
          <a:p>
            <a:r>
              <a:rPr lang="en-US" sz="2800" b="1" i="1" dirty="0" smtClean="0"/>
              <a:t>Extreme </a:t>
            </a:r>
            <a:r>
              <a:rPr lang="en-US" sz="2800" b="1" i="1" dirty="0"/>
              <a:t>scarcity </a:t>
            </a:r>
            <a:r>
              <a:rPr lang="en-US" sz="2800" b="1" i="1" dirty="0" smtClean="0"/>
              <a:t>theory (a variant of IST)</a:t>
            </a:r>
            <a:endParaRPr lang="en-US" sz="2800" dirty="0"/>
          </a:p>
          <a:p>
            <a:pPr lvl="1"/>
            <a:r>
              <a:rPr lang="en-US" sz="2400" dirty="0" smtClean="0"/>
              <a:t>Households </a:t>
            </a:r>
            <a:r>
              <a:rPr lang="en-US" sz="2400" dirty="0"/>
              <a:t>near subsistence consumption levels kill, expel, or starve relatively unproductive elderly household members to safeguard the nutritional status of other </a:t>
            </a:r>
            <a:r>
              <a:rPr lang="en-US" sz="2400" dirty="0" smtClean="0"/>
              <a:t>members</a:t>
            </a:r>
          </a:p>
          <a:p>
            <a:r>
              <a:rPr lang="en-US" b="1" dirty="0" smtClean="0"/>
              <a:t>Only shocks affecting income explain witch-killing</a:t>
            </a:r>
          </a:p>
        </p:txBody>
      </p:sp>
    </p:spTree>
    <p:extLst>
      <p:ext uri="{BB962C8B-B14F-4D97-AF65-F5344CB8AC3E}">
        <p14:creationId xmlns:p14="http://schemas.microsoft.com/office/powerpoint/2010/main" val="3450534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Explanations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i="1" dirty="0" smtClean="0"/>
              <a:t>Cultural Norms </a:t>
            </a:r>
            <a:endParaRPr lang="en-US" dirty="0" smtClean="0"/>
          </a:p>
          <a:p>
            <a:pPr lvl="1"/>
            <a:r>
              <a:rPr lang="en-US" dirty="0" smtClean="0"/>
              <a:t>Elderly </a:t>
            </a:r>
            <a:r>
              <a:rPr lang="en-US" dirty="0"/>
              <a:t>women witches must be killed following extreme rainfall, but not after other calamities or </a:t>
            </a:r>
            <a:r>
              <a:rPr lang="en-US" dirty="0" smtClean="0"/>
              <a:t>events (no evidence for this)</a:t>
            </a:r>
          </a:p>
          <a:p>
            <a:r>
              <a:rPr lang="en-US" b="1" i="1" dirty="0" smtClean="0"/>
              <a:t>Scapegoat </a:t>
            </a:r>
            <a:r>
              <a:rPr lang="en-US" b="1" i="1" dirty="0"/>
              <a:t>theory</a:t>
            </a:r>
            <a:r>
              <a:rPr lang="en-US" dirty="0"/>
              <a:t> </a:t>
            </a:r>
          </a:p>
          <a:p>
            <a:pPr lvl="1"/>
            <a:r>
              <a:rPr lang="en-US" dirty="0"/>
              <a:t>Both </a:t>
            </a:r>
            <a:r>
              <a:rPr lang="en-US" dirty="0" smtClean="0"/>
              <a:t>extreme weather and disease shocks </a:t>
            </a:r>
            <a:r>
              <a:rPr lang="en-US" dirty="0"/>
              <a:t>should lead to more witch murders, as households eliminate the "cause" of their suffering</a:t>
            </a:r>
          </a:p>
          <a:p>
            <a:endParaRPr lang="en-US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5197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dirty="0" smtClean="0"/>
              <a:t>Poverty and Violence</a:t>
            </a:r>
            <a:br>
              <a:rPr lang="en-US" altLang="en-US" sz="4000" dirty="0" smtClean="0"/>
            </a:br>
            <a:r>
              <a:rPr lang="en-US" altLang="en-US" sz="4000" dirty="0" smtClean="0"/>
              <a:t>(Ted Miguel is the big name here*)</a:t>
            </a:r>
          </a:p>
        </p:txBody>
      </p:sp>
      <p:sp>
        <p:nvSpPr>
          <p:cNvPr id="65539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297363"/>
          </a:xfrm>
        </p:spPr>
        <p:txBody>
          <a:bodyPr/>
          <a:lstStyle/>
          <a:p>
            <a:r>
              <a:rPr lang="en-US" altLang="en-US" sz="3100" dirty="0" smtClean="0"/>
              <a:t>Nasty identification problems</a:t>
            </a:r>
          </a:p>
          <a:p>
            <a:pPr lvl="1"/>
            <a:r>
              <a:rPr lang="en-US" altLang="en-US" sz="3100" dirty="0" smtClean="0"/>
              <a:t>Crime impedes development</a:t>
            </a:r>
          </a:p>
          <a:p>
            <a:pPr lvl="1"/>
            <a:r>
              <a:rPr lang="en-US" altLang="en-US" sz="3100" dirty="0" smtClean="0"/>
              <a:t>…but poverty and weak institutions are associated with crime, too</a:t>
            </a:r>
          </a:p>
          <a:p>
            <a:pPr lvl="1"/>
            <a:r>
              <a:rPr lang="en-US" altLang="en-US" sz="3100" dirty="0" smtClean="0"/>
              <a:t>How sort it out? How figure out whether poverty affects crime?</a:t>
            </a:r>
          </a:p>
          <a:p>
            <a:pPr lvl="1"/>
            <a:r>
              <a:rPr lang="en-US" altLang="en-US" sz="3100" dirty="0" smtClean="0"/>
              <a:t>Ted Miguel used the weather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62000" y="6172200"/>
            <a:ext cx="7696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Check out: </a:t>
            </a:r>
            <a:r>
              <a:rPr lang="en-US" dirty="0" err="1" smtClean="0"/>
              <a:t>Fisman</a:t>
            </a:r>
            <a:r>
              <a:rPr lang="en-US" dirty="0" smtClean="0"/>
              <a:t> and Miguel, </a:t>
            </a:r>
            <a:r>
              <a:rPr lang="en-US" i="1" dirty="0" smtClean="0"/>
              <a:t>Economic Gangsters: Corruption, Violence, and the Poverty of Nations</a:t>
            </a:r>
            <a:r>
              <a:rPr lang="en-US" dirty="0" smtClean="0"/>
              <a:t> (Princeton, 2010)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4910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Identification Strategy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/>
          <a:lstStyle/>
          <a:p>
            <a:r>
              <a:rPr lang="en-US" sz="2400" dirty="0" smtClean="0"/>
              <a:t>Use </a:t>
            </a:r>
            <a:r>
              <a:rPr lang="en-US" sz="2400" dirty="0"/>
              <a:t>local rainfall variation to identify the impact of income shocks on </a:t>
            </a:r>
            <a:r>
              <a:rPr lang="en-US" sz="2400" dirty="0" smtClean="0"/>
              <a:t>murders </a:t>
            </a:r>
            <a:r>
              <a:rPr lang="en-US" sz="2400" dirty="0"/>
              <a:t>in a rural Tanzanian </a:t>
            </a:r>
            <a:r>
              <a:rPr lang="en-US" sz="2400" dirty="0" smtClean="0"/>
              <a:t>district</a:t>
            </a:r>
          </a:p>
          <a:p>
            <a:r>
              <a:rPr lang="en-US" altLang="en-US" sz="2400" dirty="0" smtClean="0"/>
              <a:t>"Has this village faced any natural disasters or calamities in the past ten years? (Prompt: For example, drought, famine, floods, locusts.)" </a:t>
            </a:r>
          </a:p>
          <a:p>
            <a:r>
              <a:rPr lang="en-US" altLang="en-US" sz="2400" dirty="0" smtClean="0"/>
              <a:t>Murders in the village during the previous 10 years, and if so, the number and years of the murder </a:t>
            </a:r>
          </a:p>
          <a:p>
            <a:pPr lvl="1"/>
            <a:r>
              <a:rPr lang="en-US" altLang="en-US" sz="2000" dirty="0" smtClean="0"/>
              <a:t>There was a remarkable openness in discussing witch killings</a:t>
            </a:r>
          </a:p>
          <a:p>
            <a:r>
              <a:rPr lang="en-US" sz="2400" b="1" dirty="0" smtClean="0"/>
              <a:t>Weather shocks: exogenous </a:t>
            </a:r>
            <a:r>
              <a:rPr lang="en-US" sz="2400" b="1" dirty="0"/>
              <a:t>and </a:t>
            </a:r>
            <a:r>
              <a:rPr lang="en-US" sz="2400" b="1" dirty="0" smtClean="0"/>
              <a:t>associated </a:t>
            </a:r>
            <a:r>
              <a:rPr lang="en-US" sz="2400" b="1" dirty="0"/>
              <a:t>with poor harvests and near-famine conditions in the </a:t>
            </a:r>
            <a:r>
              <a:rPr lang="en-US" sz="2400" b="1" dirty="0" smtClean="0"/>
              <a:t>region</a:t>
            </a:r>
          </a:p>
          <a:p>
            <a:r>
              <a:rPr lang="en-US" sz="2400" b="1" dirty="0" smtClean="0"/>
              <a:t>…and </a:t>
            </a:r>
            <a:r>
              <a:rPr lang="en-US" sz="2400" b="1" dirty="0"/>
              <a:t>a large increase in the murder of "witches</a:t>
            </a:r>
            <a:r>
              <a:rPr lang="en-US" sz="2400" b="1" dirty="0" smtClean="0"/>
              <a:t>"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4616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Identification</a:t>
            </a:r>
          </a:p>
        </p:txBody>
      </p:sp>
      <p:sp>
        <p:nvSpPr>
          <p:cNvPr id="67587" name="Content Placeholder 2"/>
          <p:cNvSpPr>
            <a:spLocks noGrp="1"/>
          </p:cNvSpPr>
          <p:nvPr>
            <p:ph idx="1"/>
          </p:nvPr>
        </p:nvSpPr>
        <p:spPr>
          <a:xfrm>
            <a:off x="479425" y="1600200"/>
            <a:ext cx="8229600" cy="5029200"/>
          </a:xfrm>
        </p:spPr>
        <p:txBody>
          <a:bodyPr/>
          <a:lstStyle/>
          <a:p>
            <a:r>
              <a:rPr lang="en-US" altLang="en-US" sz="2400" dirty="0" smtClean="0"/>
              <a:t>Income=f(extreme rainfall shock, disease shock, other variables)</a:t>
            </a:r>
          </a:p>
          <a:p>
            <a:r>
              <a:rPr lang="en-US" altLang="en-US" sz="2400" dirty="0" smtClean="0"/>
              <a:t>Witch Killings=g(extreme rainfall shock, disease shock, other variables</a:t>
            </a:r>
          </a:p>
          <a:p>
            <a:r>
              <a:rPr lang="en-US" altLang="en-US" sz="2400" dirty="0" smtClean="0"/>
              <a:t>If scapegoat theory is right, both shocks should explain witch killings</a:t>
            </a:r>
          </a:p>
          <a:p>
            <a:r>
              <a:rPr lang="en-US" altLang="en-US" sz="2400" dirty="0" smtClean="0"/>
              <a:t>If economic theory is right, only the shock(s) that affect income should affect witch killings</a:t>
            </a:r>
          </a:p>
          <a:p>
            <a:r>
              <a:rPr lang="en-US" altLang="en-US" sz="2400" dirty="0" smtClean="0"/>
              <a:t>Notice how Ted avoids having to directly test relationship between income/poverty and crime</a:t>
            </a:r>
          </a:p>
          <a:p>
            <a:r>
              <a:rPr lang="en-US" altLang="en-US" sz="2400" dirty="0" smtClean="0"/>
              <a:t>Weather is random; it’s his instrument</a:t>
            </a:r>
          </a:p>
          <a:p>
            <a:endParaRPr lang="en-US" alt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2898703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10200"/>
            <a:ext cx="8229600" cy="7159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19150" y="2526030"/>
            <a:ext cx="1619250" cy="82677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Weather Shock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97580" y="2526030"/>
            <a:ext cx="1524000" cy="82677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Income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943600" y="2526030"/>
            <a:ext cx="1752600" cy="82677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Witch Killings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8" name="Straight Arrow Connector 7"/>
          <p:cNvCxnSpPr>
            <a:stCxn id="4" idx="3"/>
            <a:endCxn id="5" idx="1"/>
          </p:cNvCxnSpPr>
          <p:nvPr/>
        </p:nvCxnSpPr>
        <p:spPr>
          <a:xfrm>
            <a:off x="2438400" y="2939415"/>
            <a:ext cx="105918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5" idx="3"/>
            <a:endCxn id="6" idx="1"/>
          </p:cNvCxnSpPr>
          <p:nvPr/>
        </p:nvCxnSpPr>
        <p:spPr>
          <a:xfrm>
            <a:off x="5021580" y="2939415"/>
            <a:ext cx="92202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2810509" y="1954924"/>
            <a:ext cx="280035" cy="368808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a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228690" y="1524000"/>
            <a:ext cx="280035" cy="368808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b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9" name="Elbow Connector 8"/>
          <p:cNvCxnSpPr>
            <a:stCxn id="4" idx="0"/>
            <a:endCxn id="5" idx="0"/>
          </p:cNvCxnSpPr>
          <p:nvPr/>
        </p:nvCxnSpPr>
        <p:spPr>
          <a:xfrm rot="5400000" flipH="1" flipV="1">
            <a:off x="2944177" y="1210628"/>
            <a:ext cx="12700" cy="2630805"/>
          </a:xfrm>
          <a:prstGeom prst="bentConnector3">
            <a:avLst>
              <a:gd name="adj1" fmla="val 1800000"/>
            </a:avLst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Elbow Connector 11"/>
          <p:cNvCxnSpPr>
            <a:stCxn id="4" idx="0"/>
            <a:endCxn id="6" idx="0"/>
          </p:cNvCxnSpPr>
          <p:nvPr/>
        </p:nvCxnSpPr>
        <p:spPr>
          <a:xfrm rot="5400000" flipH="1" flipV="1">
            <a:off x="4224337" y="-69532"/>
            <a:ext cx="12700" cy="5191125"/>
          </a:xfrm>
          <a:prstGeom prst="bentConnector3">
            <a:avLst>
              <a:gd name="adj1" fmla="val 5228567"/>
            </a:avLst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0015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Results: (a) Income</a:t>
            </a:r>
            <a:endParaRPr lang="en-US" dirty="0"/>
          </a:p>
        </p:txBody>
      </p:sp>
      <p:pic>
        <p:nvPicPr>
          <p:cNvPr id="130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" y="2062163"/>
            <a:ext cx="9077325" cy="273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/>
          <p:cNvSpPr/>
          <p:nvPr/>
        </p:nvSpPr>
        <p:spPr>
          <a:xfrm>
            <a:off x="4718484" y="4232910"/>
            <a:ext cx="2838853" cy="685800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3733800" y="3672840"/>
            <a:ext cx="5029200" cy="754380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/>
          <p:nvPr/>
        </p:nvGrpSpPr>
        <p:grpSpPr>
          <a:xfrm>
            <a:off x="2362200" y="4232910"/>
            <a:ext cx="1524000" cy="1470422"/>
            <a:chOff x="2362200" y="4232910"/>
            <a:chExt cx="1524000" cy="1470422"/>
          </a:xfrm>
        </p:grpSpPr>
        <p:cxnSp>
          <p:nvCxnSpPr>
            <p:cNvPr id="4" name="Straight Arrow Connector 3"/>
            <p:cNvCxnSpPr>
              <a:stCxn id="7" idx="0"/>
            </p:cNvCxnSpPr>
            <p:nvPr/>
          </p:nvCxnSpPr>
          <p:spPr>
            <a:xfrm flipV="1">
              <a:off x="3124200" y="4232910"/>
              <a:ext cx="762000" cy="1101090"/>
            </a:xfrm>
            <a:prstGeom prst="straightConnector1">
              <a:avLst/>
            </a:prstGeom>
            <a:ln w="1270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/>
            <p:cNvSpPr txBox="1"/>
            <p:nvPr/>
          </p:nvSpPr>
          <p:spPr>
            <a:xfrm>
              <a:off x="2362200" y="5334000"/>
              <a:ext cx="1524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Significant!</a:t>
              </a:r>
              <a:endParaRPr lang="en-US" dirty="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613910" y="4907433"/>
            <a:ext cx="1786890" cy="1470422"/>
            <a:chOff x="2362200" y="4232910"/>
            <a:chExt cx="1786890" cy="1470422"/>
          </a:xfrm>
        </p:grpSpPr>
        <p:cxnSp>
          <p:nvCxnSpPr>
            <p:cNvPr id="12" name="Straight Arrow Connector 11"/>
            <p:cNvCxnSpPr>
              <a:stCxn id="13" idx="0"/>
            </p:cNvCxnSpPr>
            <p:nvPr/>
          </p:nvCxnSpPr>
          <p:spPr>
            <a:xfrm flipV="1">
              <a:off x="3255645" y="4232910"/>
              <a:ext cx="630555" cy="1101090"/>
            </a:xfrm>
            <a:prstGeom prst="straightConnector1">
              <a:avLst/>
            </a:prstGeom>
            <a:ln w="1270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2362200" y="5334000"/>
              <a:ext cx="17868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Not Significant!</a:t>
              </a:r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748215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Results: (b) Witch Killings</a:t>
            </a:r>
          </a:p>
        </p:txBody>
      </p:sp>
      <p:pic>
        <p:nvPicPr>
          <p:cNvPr id="686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524000"/>
            <a:ext cx="7315200" cy="511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al 1"/>
          <p:cNvSpPr/>
          <p:nvPr/>
        </p:nvSpPr>
        <p:spPr>
          <a:xfrm>
            <a:off x="3684270" y="2655570"/>
            <a:ext cx="4572000" cy="685800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936178" y="3946228"/>
            <a:ext cx="6781800" cy="754381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7315200" y="3341371"/>
            <a:ext cx="491490" cy="296360"/>
          </a:xfrm>
          <a:prstGeom prst="straightConnector1">
            <a:avLst/>
          </a:prstGeom>
          <a:ln w="127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 rot="18684701">
            <a:off x="7309125" y="3453065"/>
            <a:ext cx="1561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Significant!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7430051" y="4495800"/>
            <a:ext cx="826219" cy="533401"/>
          </a:xfrm>
          <a:prstGeom prst="straightConnector1">
            <a:avLst/>
          </a:prstGeom>
          <a:ln w="127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 rot="18684701">
            <a:off x="7908839" y="4638959"/>
            <a:ext cx="15189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Not Significant!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098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8" grpId="0"/>
      <p:bldP spid="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3916363"/>
          </a:xfrm>
        </p:spPr>
        <p:txBody>
          <a:bodyPr/>
          <a:lstStyle/>
          <a:p>
            <a:r>
              <a:rPr lang="en-US" i="1" dirty="0" smtClean="0"/>
              <a:t>“Only </a:t>
            </a:r>
            <a:r>
              <a:rPr lang="en-US" i="1" dirty="0"/>
              <a:t>the shock that leads to lower income (extreme rainfall) results in more witch murders, while disease epidemics lead neither to lower income nor to witch murders </a:t>
            </a:r>
            <a:r>
              <a:rPr lang="en-US" i="1" dirty="0" smtClean="0"/>
              <a:t>empirically.” 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815555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2496</TotalTime>
  <Words>921</Words>
  <Application>Microsoft Office PowerPoint</Application>
  <PresentationFormat>On-screen Show (4:3)</PresentationFormat>
  <Paragraphs>98</Paragraphs>
  <Slides>20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2" baseType="lpstr">
      <vt:lpstr>Default Design</vt:lpstr>
      <vt:lpstr>Chart</vt:lpstr>
      <vt:lpstr>Chapter 11 What Works and What Doesn’t (Part 3, Identification)</vt:lpstr>
      <vt:lpstr>The Reflection Problem</vt:lpstr>
      <vt:lpstr>A Nation of Immigrants</vt:lpstr>
      <vt:lpstr>Do Migration and Remittances Promote Development?</vt:lpstr>
      <vt:lpstr>How to Get an Instrument for Remittances from an Economic Crisis</vt:lpstr>
      <vt:lpstr>Almost As Good As Random</vt:lpstr>
      <vt:lpstr>Dean Yang:  Asian Financial Crisis as “Natural Experiment”</vt:lpstr>
      <vt:lpstr>How Exchange Rate Shocks Affected Philippine Households </vt:lpstr>
      <vt:lpstr>When There Is No Experiment</vt:lpstr>
      <vt:lpstr>Witch Killing in Rural Tanzania</vt:lpstr>
      <vt:lpstr>Average of 0.2 Witch Killings/village/year in the W. Tanzanian Region Ted Studied</vt:lpstr>
      <vt:lpstr>Economic Hypotheses</vt:lpstr>
      <vt:lpstr>Other Explanations</vt:lpstr>
      <vt:lpstr>Poverty and Violence (Ted Miguel is the big name here*)</vt:lpstr>
      <vt:lpstr>Identification Strategy</vt:lpstr>
      <vt:lpstr>Identification</vt:lpstr>
      <vt:lpstr>PowerPoint Presentation</vt:lpstr>
      <vt:lpstr>Results: (a) Income</vt:lpstr>
      <vt:lpstr>Results: (b) Witch Killings</vt:lpstr>
      <vt:lpstr>PowerPoint Presentation</vt:lpstr>
    </vt:vector>
  </TitlesOfParts>
  <Company>Department of Agricultural and Resource Economics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JE Taylor</dc:creator>
  <cp:lastModifiedBy>J. Edward Taylor</cp:lastModifiedBy>
  <cp:revision>77</cp:revision>
  <dcterms:created xsi:type="dcterms:W3CDTF">2009-10-07T05:38:16Z</dcterms:created>
  <dcterms:modified xsi:type="dcterms:W3CDTF">2014-01-17T20:51:07Z</dcterms:modified>
</cp:coreProperties>
</file>